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3" r:id="rId30"/>
    <p:sldId id="281" r:id="rId31"/>
    <p:sldId id="282" r:id="rId32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8" autoAdjust="0"/>
    <p:restoredTop sz="75417" autoAdjust="0"/>
  </p:normalViewPr>
  <p:slideViewPr>
    <p:cSldViewPr snapToGrid="0" showGuides="1">
      <p:cViewPr varScale="1">
        <p:scale>
          <a:sx n="82" d="100"/>
          <a:sy n="82" d="100"/>
        </p:scale>
        <p:origin x="168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3/7/19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3/7/19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spectrum time series plot mode to study four rake sensors over the entire build.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 build should show minimal variation w/o large gaps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the gaps and spikes may indicate problems with the powder bed consistency or rake blade which warrant further investigation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Spectrum plots excels at revealing such conditions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3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set of key variables are always explored as an overview by manipulating the time scales of the details plot.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variables based on experience with using the tool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other variables are also considered in a normal session but we focus on a handful here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have about a 2-min. resolution and four key variables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level is normal (ht. in mm from bottom layer)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Eye is drawn to bottom temp plot where abnormal pattern is detected; warrants additional investigation as it may indicated a change in processing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due to geometry of the object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layer time, related to last layer’s melt area.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 distinct stages are selected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selection range holds three outlier layers.  Skew histogram plots.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 something bad occurred in preceding layer; warrant more study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7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Focused view on beam current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distinct geometry regions are seen again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outliers are easily spotted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more subtle variations are seen that may be overlooked in the first view.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Slight variances in the preheat stages of each layer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 variations in layer duration in the middle of the build.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variations would warrant additional study but we will focus on the more drastic anomalies here for the sake of brevity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5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 into the detail time series by changing the time scale settings to investigate one of the outlier layer times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signals of the increased layer time.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 pattern in beam current visualization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Caused by an arc trip, that may indicate problems in the microstructure of the printed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69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Highest level of detail.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in build height are used to segment full time series into individual layer plots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 outlier at the top of the build.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time warping metric shows similarities at other locations in the build (other two outliers)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Suggests they may be related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Underlay plot for selected layer lets us compare directly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Slight shift at 20mm layer but appears very similar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right we can study near IR to look for porosity, hot spots, etc.  (appears normal here)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 from analysis is that the anomalies were caused by arc trips.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Ruled out possibly of a smoke detection event by analyzing smoke detector plot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 study using high resolution microscopy to study the effects in microstructure.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8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narrowed down the cause of these outliers to either an arc trip or a smoke detection event.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conditions are causes for questioning the integrity of the build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beam is shut off during melting stage, microstructure of layer can be altered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 microstructure is essential for creation production quality parts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Smoke event happens when powder particles are ionized in the vicinity of the electron gun.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Dust cloud can harm the beam filament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 shuts off and layer print is restarted, which visually looks like a repeated signal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rule out a smoke detection event because the plot looks normal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 trip occurs when the beam forces too much energy through the filament.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responds by immediately shutting off the beam and restarting the layer build process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looks like a repeated signal in plots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the causes are arc trips.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study of the builds will help us see how these scenarios affect the microstructure of the print.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60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6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Open slide master to edit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f"/><Relationship Id="rId7" Type="http://schemas.openxmlformats.org/officeDocument/2006/relationships/image" Target="../media/image22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tiff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8B28-32D0-9D4B-9A05-72AB1FD5F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5" y="1388962"/>
            <a:ext cx="10769352" cy="535531"/>
          </a:xfrm>
        </p:spPr>
        <p:txBody>
          <a:bodyPr/>
          <a:lstStyle/>
          <a:p>
            <a:r>
              <a:rPr lang="en-US" b="1" dirty="0"/>
              <a:t>Temporal Visual Analytics for Additive Manufacturing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36A7F-1879-054F-9B07-97D31DBCF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6006328" cy="2028101"/>
          </a:xfrm>
        </p:spPr>
        <p:txBody>
          <a:bodyPr/>
          <a:lstStyle/>
          <a:p>
            <a:r>
              <a:rPr lang="en-US" b="1" dirty="0"/>
              <a:t>Chad A. Steed, Ph.D.</a:t>
            </a:r>
          </a:p>
          <a:p>
            <a:r>
              <a:rPr lang="en-US" b="1" dirty="0"/>
              <a:t>http://</a:t>
            </a:r>
            <a:r>
              <a:rPr lang="en-US" b="1" dirty="0" err="1"/>
              <a:t>csteed.com</a:t>
            </a:r>
            <a:endParaRPr lang="en-US" b="1" dirty="0"/>
          </a:p>
          <a:p>
            <a:r>
              <a:rPr lang="en-US" b="1" dirty="0"/>
              <a:t>Computer Science and Mathematics Division</a:t>
            </a:r>
          </a:p>
          <a:p>
            <a:r>
              <a:rPr lang="en-US" b="1" dirty="0"/>
              <a:t>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387781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A232-3717-B348-8284-E0ADB18E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 and Modeling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FB8457-A588-5A40-9AD6-C93979839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653735"/>
            <a:ext cx="7263036" cy="4047778"/>
          </a:xfrm>
        </p:spPr>
        <p:txBody>
          <a:bodyPr/>
          <a:lstStyle/>
          <a:p>
            <a:r>
              <a:rPr lang="en-US" dirty="0"/>
              <a:t>Log files are read into time-based bins at variable levels of detail</a:t>
            </a:r>
          </a:p>
          <a:p>
            <a:pPr lvl="1"/>
            <a:r>
              <a:rPr lang="en-US" dirty="0"/>
              <a:t>Support drill down / roll up between overviews and detailed visualizations</a:t>
            </a:r>
          </a:p>
          <a:p>
            <a:r>
              <a:rPr lang="en-US" dirty="0"/>
              <a:t>Statistical summaries derived from raw data</a:t>
            </a:r>
          </a:p>
          <a:p>
            <a:r>
              <a:rPr lang="en-US" dirty="0"/>
              <a:t>Only read variable data into memory if requested</a:t>
            </a:r>
          </a:p>
          <a:p>
            <a:r>
              <a:rPr lang="en-US" dirty="0"/>
              <a:t>CSV import or custom reader available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9DA10-37F2-E444-8D04-2535AF6E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091" y="1164010"/>
            <a:ext cx="3996042" cy="34501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51BCD-1271-7C4E-BD70-DFF6923FC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063" y="3506820"/>
            <a:ext cx="2644098" cy="26645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1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0BCE-AC93-F841-839F-69EDB9DD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Visualization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65F46-7296-ED4E-9D20-B3352AD2A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322995"/>
            <a:ext cx="11430000" cy="2023889"/>
          </a:xfrm>
        </p:spPr>
        <p:txBody>
          <a:bodyPr/>
          <a:lstStyle/>
          <a:p>
            <a:r>
              <a:rPr lang="en-US" dirty="0"/>
              <a:t>Consists of 1 detail visualizations and 2 overviews for a particular variable of interest (stacked for multiple variables)</a:t>
            </a:r>
          </a:p>
          <a:p>
            <a:r>
              <a:rPr lang="en-US" dirty="0"/>
              <a:t>Interactions within each view are linked</a:t>
            </a:r>
          </a:p>
          <a:p>
            <a:r>
              <a:rPr lang="en-US" dirty="0"/>
              <a:t>Details-on-demand capabilities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2B6DF-4B2B-8F4C-89B0-456C3BB1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02" y="3511117"/>
            <a:ext cx="10408596" cy="267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0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252E-1838-C84F-9B6C-4B5E306C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Variable Visualizations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A6C5D-B09A-6F45-A34F-753479D9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189" y="3670864"/>
            <a:ext cx="5621620" cy="2758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1836F-16C7-D844-911B-6CBCE3EF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322" y="979999"/>
            <a:ext cx="6487355" cy="244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9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2B44-A7E8-B443-97A7-2AC2A71A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Time Series Visualization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8AC5B-0F3E-D143-BAD8-CDFF58D81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15" y="1099520"/>
            <a:ext cx="6642370" cy="52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5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297E-A329-7D41-9333-BDB50007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Details Visualization Panel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3A2C9-7B27-E849-9CC1-F6C6656D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581" y="1051047"/>
            <a:ext cx="9258837" cy="52714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849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38331-8AA9-7A4B-80F4-F78DF0C2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Segmented Time Series Visualization (Layers + Imagery)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56708-BBA9-6949-874B-CCBE4F08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9" y="1135855"/>
            <a:ext cx="6734398" cy="5200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CBFA63-E373-5247-91A7-CF35A5D5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903" y="2321837"/>
            <a:ext cx="4902912" cy="2707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D8DBC-907A-D542-B4A2-0C8E631728E4}"/>
              </a:ext>
            </a:extLst>
          </p:cNvPr>
          <p:cNvSpPr txBox="1"/>
          <p:nvPr/>
        </p:nvSpPr>
        <p:spPr>
          <a:xfrm>
            <a:off x="7972341" y="1980205"/>
            <a:ext cx="3304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Closeup of 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3544805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9B2B-9FDF-8E4B-B67F-253BB7AF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Visualization (DNA Plot of a 3D Print)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7F514-4727-484F-8A33-CDBD060B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" y="1141265"/>
            <a:ext cx="11425236" cy="302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A5585-03AD-9F4C-8495-71CD12C9C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72" y="4169265"/>
            <a:ext cx="4136453" cy="20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8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6522-CB0D-6A4A-82AB-73DC1A05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Analysis of 3D Printer Build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61FF0-5D03-9941-A89B-48F43BB83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653735"/>
            <a:ext cx="7019930" cy="404777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Arcam</a:t>
            </a:r>
            <a:r>
              <a:rPr lang="en-US" dirty="0"/>
              <a:t> Q10 3D Printer System</a:t>
            </a:r>
          </a:p>
          <a:p>
            <a:pPr lvl="1"/>
            <a:r>
              <a:rPr lang="en-US" dirty="0"/>
              <a:t>Uses electron beam melting to synthesize metallic objects</a:t>
            </a:r>
          </a:p>
          <a:p>
            <a:r>
              <a:rPr lang="en-US" dirty="0"/>
              <a:t>Data from the build of a special test configuration used to ensure the Q10 system is functioning properly</a:t>
            </a:r>
          </a:p>
          <a:p>
            <a:r>
              <a:rPr lang="en-US" dirty="0"/>
              <a:t>Four distinct geometrical layouts and 5 specific features</a:t>
            </a:r>
          </a:p>
          <a:p>
            <a:r>
              <a:rPr lang="en-US" dirty="0"/>
              <a:t>Created entirely from the build platform without support structures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829B6-C51E-3A4C-A687-F40385F2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985" y="1653735"/>
            <a:ext cx="4391782" cy="40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CF35-8B7D-8544-8A03-60C68712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Analysis Strategy Using 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7648-E682-C844-B312-334E1303E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653735"/>
            <a:ext cx="9318515" cy="40477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Researchers naturally gravitated toward a workflow that parallels </a:t>
            </a:r>
            <a:r>
              <a:rPr lang="en-US" dirty="0" err="1"/>
              <a:t>Shneiderman’s</a:t>
            </a:r>
            <a:r>
              <a:rPr lang="en-US" dirty="0"/>
              <a:t> visual information seeking strategy*</a:t>
            </a:r>
          </a:p>
          <a:p>
            <a:r>
              <a:rPr lang="en-US" dirty="0"/>
              <a:t>Being with overview of key variables</a:t>
            </a:r>
          </a:p>
          <a:p>
            <a:r>
              <a:rPr lang="en-US" dirty="0"/>
              <a:t>Drill down to explore patterns</a:t>
            </a:r>
          </a:p>
          <a:p>
            <a:r>
              <a:rPr lang="en-US" dirty="0"/>
              <a:t>Note interesting patterns and trends along the way</a:t>
            </a:r>
          </a:p>
          <a:p>
            <a:r>
              <a:rPr lang="en-US" dirty="0"/>
              <a:t>Combine log and imagery data for big picture</a:t>
            </a:r>
          </a:p>
          <a:p>
            <a:r>
              <a:rPr lang="en-US" dirty="0"/>
              <a:t>Follow-up with physical investigations to validate findings (e.g., scanning microscopy)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52FCD-AEC5-784C-84C1-C7140EB891BD}"/>
              </a:ext>
            </a:extLst>
          </p:cNvPr>
          <p:cNvSpPr txBox="1"/>
          <p:nvPr/>
        </p:nvSpPr>
        <p:spPr>
          <a:xfrm>
            <a:off x="429767" y="5856053"/>
            <a:ext cx="114300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* B.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Shneiderman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 “The eyes have it: A task by data type taxonomy for information visualizations.” In Proceedings of the IEEE Symposium on Visual Languages, pp. 336–343, 1996.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CC5CF2-B383-B04E-987C-D249C2F56E23}"/>
              </a:ext>
            </a:extLst>
          </p:cNvPr>
          <p:cNvSpPr/>
          <p:nvPr/>
        </p:nvSpPr>
        <p:spPr>
          <a:xfrm>
            <a:off x="9766570" y="1499195"/>
            <a:ext cx="2172511" cy="79653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Overview First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2372BCD-A001-5E43-8A83-C7D8EF312AD1}"/>
              </a:ext>
            </a:extLst>
          </p:cNvPr>
          <p:cNvSpPr/>
          <p:nvPr/>
        </p:nvSpPr>
        <p:spPr>
          <a:xfrm>
            <a:off x="9766570" y="2820618"/>
            <a:ext cx="2172511" cy="79653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Zoom and Filter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621D451-4E0F-C747-A365-0EE879290347}"/>
              </a:ext>
            </a:extLst>
          </p:cNvPr>
          <p:cNvSpPr/>
          <p:nvPr/>
        </p:nvSpPr>
        <p:spPr>
          <a:xfrm>
            <a:off x="9766570" y="4136363"/>
            <a:ext cx="2172511" cy="79653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Details on Demand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639E0-F2D9-7C42-8050-01794D7ED7CA}"/>
              </a:ext>
            </a:extLst>
          </p:cNvPr>
          <p:cNvCxnSpPr>
            <a:endCxn id="6" idx="0"/>
          </p:cNvCxnSpPr>
          <p:nvPr/>
        </p:nvCxnSpPr>
        <p:spPr>
          <a:xfrm>
            <a:off x="10852825" y="2295728"/>
            <a:ext cx="1" cy="524890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FE4E58-6962-A747-902A-3433AE18941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852826" y="3617151"/>
            <a:ext cx="0" cy="519212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15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9D42-2E05-5148-B19E-872F7419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First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BB2E5-4413-294C-A004-9251757AC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22" y="987775"/>
            <a:ext cx="8786555" cy="5334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597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ED110-A9BC-E54D-BAFA-B7FA33EA3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26"/>
          <a:stretch/>
        </p:blipFill>
        <p:spPr>
          <a:xfrm>
            <a:off x="4271470" y="255663"/>
            <a:ext cx="7337644" cy="216580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FE29E2-69BF-8D47-87E0-CC4D06EA9A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83" t="15206" r="2916" b="34208"/>
          <a:stretch/>
        </p:blipFill>
        <p:spPr>
          <a:xfrm>
            <a:off x="4271470" y="2941576"/>
            <a:ext cx="7337644" cy="342535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CF049-61D3-164F-B1F0-62511875C7AE}"/>
              </a:ext>
            </a:extLst>
          </p:cNvPr>
          <p:cNvSpPr txBox="1"/>
          <p:nvPr/>
        </p:nvSpPr>
        <p:spPr>
          <a:xfrm>
            <a:off x="417045" y="407541"/>
            <a:ext cx="344030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Futura Condensed ExtraBold" charset="0"/>
                <a:ea typeface="Futura Condensed ExtraBold" charset="0"/>
                <a:cs typeface="Futura Condensed ExtraBold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3C2B0-E6D3-F049-867C-FB16F813D332}"/>
              </a:ext>
            </a:extLst>
          </p:cNvPr>
          <p:cNvSpPr txBox="1"/>
          <p:nvPr/>
        </p:nvSpPr>
        <p:spPr>
          <a:xfrm>
            <a:off x="289130" y="3732522"/>
            <a:ext cx="39372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accent3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Futura Condensed ExtraBold" charset="0"/>
                <a:ea typeface="Futura Condensed ExtraBold" charset="0"/>
                <a:cs typeface="Futura Condensed ExtraBold" charset="0"/>
              </a:rPr>
              <a:t>Insight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024C02-E7CB-CB4A-B143-D9D4A817E027}"/>
              </a:ext>
            </a:extLst>
          </p:cNvPr>
          <p:cNvCxnSpPr/>
          <p:nvPr/>
        </p:nvCxnSpPr>
        <p:spPr>
          <a:xfrm>
            <a:off x="310172" y="2726985"/>
            <a:ext cx="11627828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wn Arrow 8">
            <a:extLst>
              <a:ext uri="{FF2B5EF4-FFF2-40B4-BE49-F238E27FC236}">
                <a16:creationId xmlns:a16="http://schemas.microsoft.com/office/drawing/2014/main" id="{543B01F2-0788-DF4B-A9B2-BB4303801EE3}"/>
              </a:ext>
            </a:extLst>
          </p:cNvPr>
          <p:cNvSpPr/>
          <p:nvPr/>
        </p:nvSpPr>
        <p:spPr>
          <a:xfrm>
            <a:off x="1721081" y="2269589"/>
            <a:ext cx="1066800" cy="144795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533CFA-7478-1543-B054-821432CCCE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4" t="15206" r="18642" b="34208"/>
          <a:stretch/>
        </p:blipFill>
        <p:spPr>
          <a:xfrm>
            <a:off x="8882742" y="2941576"/>
            <a:ext cx="796835" cy="3425357"/>
          </a:xfrm>
          <a:prstGeom prst="rect">
            <a:avLst/>
          </a:prstGeom>
          <a:ln w="38100">
            <a:solidFill>
              <a:srgbClr val="FFC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71058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D2CF7-87AD-F042-B02E-CE1BF13A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7F037-D416-9046-BABB-8DC9B22A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32" y="1396638"/>
            <a:ext cx="11044136" cy="4492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643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3B20-CBEF-014F-AEDE-191149E0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for Particular Variable (Electron Beam Current)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AE190-A803-A744-8643-6C4957CCE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04" y="1321447"/>
            <a:ext cx="11063591" cy="2917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802DE-7A09-014A-8139-1FD5F65B8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7" y="4453114"/>
            <a:ext cx="10849582" cy="16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76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C5D8-4FCF-164A-AEE6-7D17B0C10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and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2D832-4F33-724B-99DF-A2DF86BE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93" y="1048839"/>
            <a:ext cx="10227013" cy="507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5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8061-C76F-2943-9E2D-8F36F9DE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Detail, on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E9260-1202-0140-AD58-402A2E4F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995" y="1114463"/>
            <a:ext cx="8866010" cy="52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9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693D-26E3-BA49-9395-62AF7AD6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Cause of the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16BB-9FD7-304E-8B3A-B0A69FAAA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653735"/>
            <a:ext cx="5356115" cy="4047778"/>
          </a:xfrm>
        </p:spPr>
        <p:txBody>
          <a:bodyPr/>
          <a:lstStyle/>
          <a:p>
            <a:r>
              <a:rPr lang="en-US" dirty="0"/>
              <a:t>Two possibilities:</a:t>
            </a:r>
          </a:p>
          <a:p>
            <a:pPr lvl="1"/>
            <a:r>
              <a:rPr lang="en-US" dirty="0"/>
              <a:t>Smoke Detector Reset</a:t>
            </a:r>
          </a:p>
          <a:p>
            <a:pPr lvl="1"/>
            <a:r>
              <a:rPr lang="en-US" dirty="0"/>
              <a:t>Arc Trip</a:t>
            </a:r>
          </a:p>
          <a:p>
            <a:r>
              <a:rPr lang="en-US" dirty="0"/>
              <a:t>Both cause signal repeats</a:t>
            </a:r>
          </a:p>
          <a:p>
            <a:r>
              <a:rPr lang="en-US" dirty="0"/>
              <a:t>Here, arc trip is the cause</a:t>
            </a:r>
          </a:p>
          <a:p>
            <a:r>
              <a:rPr lang="en-US" dirty="0"/>
              <a:t>This insight led to additional study to see how arc trips affect the microstructure of a build.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761D4-F8DF-1244-AFC8-19710944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47" y="1191538"/>
            <a:ext cx="5651769" cy="1110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29D7A-989A-A046-98CC-FF5C79BA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562" y="2425674"/>
            <a:ext cx="3475205" cy="2006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A2467-278E-274A-A671-00907CCD8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896" y="4568548"/>
            <a:ext cx="5767820" cy="11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2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81AC-D371-244A-8433-B171CE707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C81BE-177C-4644-BD1C-E9AC24D0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653735"/>
            <a:ext cx="6378558" cy="40477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Participatory Design works well</a:t>
            </a:r>
          </a:p>
          <a:p>
            <a:pPr lvl="1"/>
            <a:r>
              <a:rPr lang="en-US" dirty="0"/>
              <a:t>Co-designed system features</a:t>
            </a:r>
          </a:p>
          <a:p>
            <a:pPr lvl="1"/>
            <a:r>
              <a:rPr lang="en-US" dirty="0"/>
              <a:t>Domain experts vested in the work</a:t>
            </a:r>
          </a:p>
          <a:p>
            <a:pPr lvl="1"/>
            <a:r>
              <a:rPr lang="en-US" dirty="0"/>
              <a:t>General vs. domain specific capabilities</a:t>
            </a:r>
          </a:p>
          <a:p>
            <a:r>
              <a:rPr lang="en-US" dirty="0"/>
              <a:t>Limitations / Future Work</a:t>
            </a:r>
          </a:p>
          <a:p>
            <a:pPr lvl="1"/>
            <a:r>
              <a:rPr lang="en-US" dirty="0"/>
              <a:t>Session saving capabilities</a:t>
            </a:r>
          </a:p>
          <a:p>
            <a:pPr lvl="1"/>
            <a:r>
              <a:rPr lang="en-US" dirty="0"/>
              <a:t>Automated provenance tracking</a:t>
            </a:r>
          </a:p>
          <a:p>
            <a:pPr lvl="1"/>
            <a:r>
              <a:rPr lang="en-US" dirty="0"/>
              <a:t>Expanded multivariate visualizations</a:t>
            </a:r>
          </a:p>
          <a:p>
            <a:pPr lvl="1"/>
            <a:r>
              <a:rPr lang="en-US" dirty="0"/>
              <a:t>Automated pattern matching algorithms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D745E-48F2-9A46-8ECD-28CF63E1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613" y="1653735"/>
            <a:ext cx="4917332" cy="32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75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8F7A-8EB6-FC4A-A48D-6EEBC10C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(Network Flow Analysis)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37416-58C5-3445-B1B7-E72A8E120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0"/>
          <a:stretch/>
        </p:blipFill>
        <p:spPr>
          <a:xfrm>
            <a:off x="756500" y="1251956"/>
            <a:ext cx="10679000" cy="48071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049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277C-6ED4-1345-ACD9-9B193BC4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0E8C9-6AB0-2843-A219-2757B6163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Falcon enables significant discoveries that:</a:t>
            </a:r>
          </a:p>
          <a:p>
            <a:pPr lvl="1"/>
            <a:r>
              <a:rPr lang="en-US" dirty="0"/>
              <a:t>Help us formulate future automated predictive analytics</a:t>
            </a:r>
          </a:p>
          <a:p>
            <a:pPr lvl="1"/>
            <a:r>
              <a:rPr lang="en-US" dirty="0"/>
              <a:t>Help improve understanding of complex multivariate relationships</a:t>
            </a:r>
          </a:p>
          <a:p>
            <a:r>
              <a:rPr lang="en-US" dirty="0"/>
              <a:t>Falcon has already enabled improvements to the 3D printing process</a:t>
            </a:r>
          </a:p>
          <a:p>
            <a:pPr lvl="1"/>
            <a:r>
              <a:rPr lang="en-US" dirty="0"/>
              <a:t>Practical results demonstrate improvements over traditional, general purpose tools</a:t>
            </a:r>
          </a:p>
          <a:p>
            <a:pPr lvl="1"/>
            <a:r>
              <a:rPr lang="en-US" dirty="0"/>
              <a:t>Readily available (open source) and applicable to other domains.</a:t>
            </a:r>
          </a:p>
          <a:p>
            <a:r>
              <a:rPr lang="en-US" dirty="0"/>
              <a:t>Advantages of following the </a:t>
            </a:r>
            <a:r>
              <a:rPr lang="en-US" dirty="0" err="1"/>
              <a:t>InfoVis</a:t>
            </a:r>
            <a:r>
              <a:rPr lang="en-US" dirty="0"/>
              <a:t> Mantra</a:t>
            </a:r>
          </a:p>
          <a:p>
            <a:r>
              <a:rPr lang="en-US" dirty="0"/>
              <a:t>Strive to include domain experts in new data science research</a:t>
            </a:r>
          </a:p>
        </p:txBody>
      </p:sp>
    </p:spTree>
    <p:extLst>
      <p:ext uri="{BB962C8B-B14F-4D97-AF65-F5344CB8AC3E}">
        <p14:creationId xmlns:p14="http://schemas.microsoft.com/office/powerpoint/2010/main" val="3332479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F6692-429E-9545-A3F9-6346016CD0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8" r="38406" b="20793"/>
          <a:stretch/>
        </p:blipFill>
        <p:spPr>
          <a:xfrm>
            <a:off x="7557225" y="-1"/>
            <a:ext cx="4634775" cy="2416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D93559-FA34-0543-AD52-15F3D102C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15640" b="23685"/>
          <a:stretch/>
        </p:blipFill>
        <p:spPr>
          <a:xfrm>
            <a:off x="3691575" y="0"/>
            <a:ext cx="4553900" cy="2416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CE5B9-9D89-6A43-B131-C2D73678D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795"/>
          <a:stretch/>
        </p:blipFill>
        <p:spPr>
          <a:xfrm>
            <a:off x="0" y="0"/>
            <a:ext cx="3958953" cy="2658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33083-B5C4-9C4D-978D-67803337D9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6" b="12177"/>
          <a:stretch/>
        </p:blipFill>
        <p:spPr>
          <a:xfrm>
            <a:off x="4775200" y="3606800"/>
            <a:ext cx="7416800" cy="3251200"/>
          </a:xfrm>
          <a:prstGeom prst="rect">
            <a:avLst/>
          </a:prstGeom>
          <a:ln w="381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2AED4-1890-BE41-967A-E3F916071C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7" b="15086"/>
          <a:stretch/>
        </p:blipFill>
        <p:spPr>
          <a:xfrm>
            <a:off x="0" y="3869267"/>
            <a:ext cx="5238044" cy="2988733"/>
          </a:xfrm>
          <a:prstGeom prst="rect">
            <a:avLst/>
          </a:prstGeom>
          <a:ln w="3810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2C8E0-CFDA-4F4A-BAD6-3AADA45B8A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11771"/>
          <a:stretch/>
        </p:blipFill>
        <p:spPr>
          <a:xfrm>
            <a:off x="3492604" y="3869266"/>
            <a:ext cx="4913279" cy="2988734"/>
          </a:xfrm>
          <a:prstGeom prst="rect">
            <a:avLst/>
          </a:prstGeom>
          <a:ln w="38100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1EB39C-5E28-164B-B275-E8428E6C9EBE}"/>
              </a:ext>
            </a:extLst>
          </p:cNvPr>
          <p:cNvSpPr/>
          <p:nvPr/>
        </p:nvSpPr>
        <p:spPr>
          <a:xfrm>
            <a:off x="0" y="2416491"/>
            <a:ext cx="12192000" cy="1456267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3D9F2-E0B9-6447-B5EA-98C8E6ABC13A}"/>
              </a:ext>
            </a:extLst>
          </p:cNvPr>
          <p:cNvSpPr txBox="1"/>
          <p:nvPr/>
        </p:nvSpPr>
        <p:spPr>
          <a:xfrm>
            <a:off x="3749043" y="2636792"/>
            <a:ext cx="4693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C000"/>
                </a:solidFill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  <a:latin typeface="Avenir Next Heavy" charset="0"/>
                <a:ea typeface="Avenir Next Heavy" charset="0"/>
                <a:cs typeface="Avenir Next Heavy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9556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494D-318B-C546-ACB9-7321BA2B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493981"/>
          </a:xfrm>
        </p:spPr>
        <p:txBody>
          <a:bodyPr/>
          <a:lstStyle/>
          <a:p>
            <a:r>
              <a:rPr lang="en-US" sz="2900" b="1" dirty="0"/>
              <a:t>Visual Analytics: Uniting Humans and Computational Strengths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78734-B392-DE49-86C2-60506408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33" y="1253049"/>
            <a:ext cx="7801534" cy="47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8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BA736-F29F-B44A-95CC-4A9B4372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Manufacturing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CF803-9502-AB4F-9B3C-51072BF89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5" y="1653735"/>
            <a:ext cx="6811103" cy="40477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Transformation of the manufacturing process</a:t>
            </a:r>
          </a:p>
          <a:p>
            <a:pPr lvl="1"/>
            <a:r>
              <a:rPr lang="en-US" dirty="0"/>
              <a:t>Greater geometrical freedom</a:t>
            </a:r>
          </a:p>
          <a:p>
            <a:pPr lvl="1"/>
            <a:r>
              <a:rPr lang="en-US" dirty="0"/>
              <a:t>Less material waste</a:t>
            </a:r>
          </a:p>
          <a:p>
            <a:r>
              <a:rPr lang="en-US" dirty="0"/>
              <a:t>Need to certify quality of 3D printed objects to unlock the full potential</a:t>
            </a:r>
          </a:p>
          <a:p>
            <a:pPr lvl="1"/>
            <a:r>
              <a:rPr lang="en-US" dirty="0"/>
              <a:t>Requires a deep understanding of the log and imagery data from printer builds</a:t>
            </a:r>
          </a:p>
          <a:p>
            <a:r>
              <a:rPr lang="en-US" dirty="0"/>
              <a:t>Excellent scenario for visual analytics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8EF75-2E60-194E-897F-E7D29F09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273" y="813816"/>
            <a:ext cx="3514859" cy="540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9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E0EA-4B3F-2042-A7E5-61142D41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3D Printed Objects (The Good)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13212-C4DC-894F-B90D-345218D2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" y="1499677"/>
            <a:ext cx="5167428" cy="38586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529A6-E737-4448-B832-6FEB3915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70" y="1499676"/>
            <a:ext cx="5130248" cy="38586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08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19E1-79D9-2740-AD7A-2E0FAB61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3D Printed Objects (The Bad)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DDC50-9AB4-D445-982B-9B5DAAB9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70" y="1499676"/>
            <a:ext cx="5130248" cy="3842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CFC8E-AC2B-7247-B5E9-F6590AB0E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67" y="1499675"/>
            <a:ext cx="5167427" cy="386987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29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34063E-1E5F-D942-9726-3B23CBC54BC6}"/>
              </a:ext>
            </a:extLst>
          </p:cNvPr>
          <p:cNvSpPr/>
          <p:nvPr/>
        </p:nvSpPr>
        <p:spPr>
          <a:xfrm>
            <a:off x="7111198" y="950258"/>
            <a:ext cx="4712880" cy="5432613"/>
          </a:xfrm>
          <a:prstGeom prst="roundRect">
            <a:avLst>
              <a:gd name="adj" fmla="val 2972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4BBA69-71C4-724C-B33E-DFC900F1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Printer Log and Imagery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4D1BF-A6C2-B64A-B493-6421C8CB8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4" y="1653735"/>
            <a:ext cx="6698833" cy="4047778"/>
          </a:xfrm>
        </p:spPr>
        <p:txBody>
          <a:bodyPr>
            <a:normAutofit fontScale="92500"/>
          </a:bodyPr>
          <a:lstStyle/>
          <a:p>
            <a:r>
              <a:rPr lang="en-US" dirty="0"/>
              <a:t>Log files are integral to understanding the process, but challenging:</a:t>
            </a:r>
          </a:p>
          <a:p>
            <a:pPr lvl="1"/>
            <a:r>
              <a:rPr lang="en-US" dirty="0"/>
              <a:t>Long builds (hours)</a:t>
            </a:r>
          </a:p>
          <a:p>
            <a:pPr lvl="1"/>
            <a:r>
              <a:rPr lang="en-US" dirty="0"/>
              <a:t>Large (millions of readings)</a:t>
            </a:r>
          </a:p>
          <a:p>
            <a:pPr lvl="1"/>
            <a:r>
              <a:rPr lang="en-US" dirty="0"/>
              <a:t>Multivariate (thousands)</a:t>
            </a:r>
          </a:p>
          <a:p>
            <a:pPr lvl="1"/>
            <a:r>
              <a:rPr lang="en-US" dirty="0"/>
              <a:t>Irregularly sampled</a:t>
            </a:r>
          </a:p>
          <a:p>
            <a:pPr lvl="1"/>
            <a:r>
              <a:rPr lang="en-US" dirty="0"/>
              <a:t>Semi-structured text format</a:t>
            </a:r>
          </a:p>
          <a:p>
            <a:pPr lvl="1"/>
            <a:r>
              <a:rPr lang="en-US" dirty="0"/>
              <a:t>Multi-modal (imagery data)</a:t>
            </a:r>
          </a:p>
          <a:p>
            <a:r>
              <a:rPr lang="en-US" dirty="0"/>
              <a:t>Off the shelf tools are inadequate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0B524-12C2-B641-9957-99371097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17" y="1110222"/>
            <a:ext cx="3996042" cy="34501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66720-8353-AE42-8C83-F29E13B7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89" y="3429000"/>
            <a:ext cx="2644098" cy="26645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13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5B53-F871-7447-B16E-CCDD14C9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Participatory Design of a New Visual Analytics Tool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EE68319-AD76-5A47-9150-46B594DF9BD2}"/>
              </a:ext>
            </a:extLst>
          </p:cNvPr>
          <p:cNvSpPr/>
          <p:nvPr/>
        </p:nvSpPr>
        <p:spPr>
          <a:xfrm rot="5400000">
            <a:off x="3984262" y="4071345"/>
            <a:ext cx="754205" cy="661249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93A2C9-1951-5240-B6E3-2341671DA183}"/>
              </a:ext>
            </a:extLst>
          </p:cNvPr>
          <p:cNvSpPr/>
          <p:nvPr/>
        </p:nvSpPr>
        <p:spPr>
          <a:xfrm>
            <a:off x="8502709" y="2225703"/>
            <a:ext cx="3581615" cy="4109325"/>
          </a:xfrm>
          <a:prstGeom prst="roundRect">
            <a:avLst>
              <a:gd name="adj" fmla="val 4712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F4F95-F258-4D44-83AE-CD630507D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9" y="2119243"/>
            <a:ext cx="2301000" cy="17783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2101F-C684-A047-A016-64D3CC668F10}"/>
              </a:ext>
            </a:extLst>
          </p:cNvPr>
          <p:cNvSpPr txBox="1"/>
          <p:nvPr/>
        </p:nvSpPr>
        <p:spPr>
          <a:xfrm>
            <a:off x="189760" y="1141809"/>
            <a:ext cx="25506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Domain Experts</a:t>
            </a: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Dr. Ryan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Dehoff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venir Next" charset="0"/>
              <a:cs typeface="Avenir Next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Additive Manufacturing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2A327-1799-CC4B-B0D3-D3D89CB81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840" y="1990545"/>
            <a:ext cx="2085050" cy="20361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4D93C2-5938-2D47-8543-C54751031F13}"/>
              </a:ext>
            </a:extLst>
          </p:cNvPr>
          <p:cNvSpPr txBox="1"/>
          <p:nvPr/>
        </p:nvSpPr>
        <p:spPr>
          <a:xfrm>
            <a:off x="3135708" y="1136175"/>
            <a:ext cx="2451312" cy="563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Scientific Domains</a:t>
            </a: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Large-scale 3D Printing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2E88B-F152-2F4E-822C-56F85A8E0986}"/>
              </a:ext>
            </a:extLst>
          </p:cNvPr>
          <p:cNvSpPr txBox="1"/>
          <p:nvPr/>
        </p:nvSpPr>
        <p:spPr>
          <a:xfrm>
            <a:off x="5667917" y="1136174"/>
            <a:ext cx="2581156" cy="563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Real-world Data</a:t>
            </a: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Large, Complex, Unique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06B81-5ECF-DE48-B958-B93162BC0FCE}"/>
              </a:ext>
            </a:extLst>
          </p:cNvPr>
          <p:cNvSpPr txBox="1"/>
          <p:nvPr/>
        </p:nvSpPr>
        <p:spPr>
          <a:xfrm>
            <a:off x="8930295" y="1136174"/>
            <a:ext cx="272382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Results / Artifacts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Tools, Techniques,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Publications, Patents,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venir Next" charset="0"/>
                <a:cs typeface="Avenir Next" charset="0"/>
              </a:rPr>
              <a:t>Open Source Software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DE731-4A5D-3C49-B993-B4D8E93DC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597" y="4914155"/>
            <a:ext cx="3663293" cy="1420873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F0C512-B22B-424B-B336-E4DD0451F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90" y="4914155"/>
            <a:ext cx="2128610" cy="15628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F5B38F-9EEC-6F48-8EF3-9F5D17BA2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219" y="2300203"/>
            <a:ext cx="1422555" cy="1416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76E037-2C85-EF4E-AD61-77E5A0F6B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343" y="3860078"/>
            <a:ext cx="3439728" cy="8658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247839-6DF6-654D-A5AB-A0A8C5AE1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343" y="4994647"/>
            <a:ext cx="3439728" cy="11267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0D7C8C9-5A8A-C745-854B-CD7CB1C1FE76}"/>
              </a:ext>
            </a:extLst>
          </p:cNvPr>
          <p:cNvGrpSpPr/>
          <p:nvPr/>
        </p:nvGrpSpPr>
        <p:grpSpPr>
          <a:xfrm>
            <a:off x="8572343" y="2354458"/>
            <a:ext cx="3439728" cy="1327367"/>
            <a:chOff x="8562255" y="2140436"/>
            <a:chExt cx="3439728" cy="132736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0581DF-C85E-9243-8C61-658373AF4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5190" y="2140436"/>
              <a:ext cx="1386793" cy="13273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FC8689-BBAD-0844-8130-9E2FD45D3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62255" y="2162238"/>
              <a:ext cx="1928919" cy="1283763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680E54B-FF8F-9D4B-ABE2-DF6986621E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999" y="3367017"/>
            <a:ext cx="1396416" cy="1852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22A439D9-2002-F843-A984-45A8D4E015B4}"/>
              </a:ext>
            </a:extLst>
          </p:cNvPr>
          <p:cNvSpPr/>
          <p:nvPr/>
        </p:nvSpPr>
        <p:spPr>
          <a:xfrm>
            <a:off x="2703767" y="2586918"/>
            <a:ext cx="754205" cy="661249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0E98478-BDA8-3B40-B949-9A06837FCD14}"/>
              </a:ext>
            </a:extLst>
          </p:cNvPr>
          <p:cNvSpPr/>
          <p:nvPr/>
        </p:nvSpPr>
        <p:spPr>
          <a:xfrm>
            <a:off x="5436508" y="2586918"/>
            <a:ext cx="754205" cy="661249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B9824E5-A8C3-4C48-826B-AFD2CADC01EB}"/>
              </a:ext>
            </a:extLst>
          </p:cNvPr>
          <p:cNvSpPr/>
          <p:nvPr/>
        </p:nvSpPr>
        <p:spPr>
          <a:xfrm>
            <a:off x="7721295" y="2586918"/>
            <a:ext cx="754205" cy="661249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5F45001-4F49-E443-A313-CE6CE094B783}"/>
              </a:ext>
            </a:extLst>
          </p:cNvPr>
          <p:cNvSpPr/>
          <p:nvPr/>
        </p:nvSpPr>
        <p:spPr>
          <a:xfrm rot="5400000">
            <a:off x="6581393" y="4086452"/>
            <a:ext cx="754205" cy="661249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2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9DDC-AA7C-CC49-AD3B-8E18E870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Falcon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BB24D-C3AC-CE4E-8C14-8C928A3F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6" y="1092773"/>
            <a:ext cx="11183248" cy="46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60911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4457FA2-AE0D-D94A-B78C-F49862F1EF56}" vid="{97D8B7A5-6C36-5347-ADD7-7106670E8CA6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0</TotalTime>
  <Words>939</Words>
  <Application>Microsoft Macintosh PowerPoint</Application>
  <PresentationFormat>Widescreen</PresentationFormat>
  <Paragraphs>168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Avenir Next Heavy</vt:lpstr>
      <vt:lpstr>Century Gothic</vt:lpstr>
      <vt:lpstr>Futura Condensed ExtraBold</vt:lpstr>
      <vt:lpstr>ORNL</vt:lpstr>
      <vt:lpstr>Temporal Visual Analytics for Additive Manufacturing</vt:lpstr>
      <vt:lpstr>PowerPoint Presentation</vt:lpstr>
      <vt:lpstr>Visual Analytics: Uniting Humans and Computational Strengths</vt:lpstr>
      <vt:lpstr>Additive Manufacturing</vt:lpstr>
      <vt:lpstr>Examples of 3D Printed Objects (The Good)</vt:lpstr>
      <vt:lpstr>Examples of 3D Printed Objects (The Bad)</vt:lpstr>
      <vt:lpstr>3D Printer Log and Imagery Data</vt:lpstr>
      <vt:lpstr>Participatory Design of a New Visual Analytics Tool</vt:lpstr>
      <vt:lpstr>Introducing Falcon</vt:lpstr>
      <vt:lpstr>Data Transformation and Modeling</vt:lpstr>
      <vt:lpstr>Variable Visualization Panel</vt:lpstr>
      <vt:lpstr>Overview Variable Visualizations</vt:lpstr>
      <vt:lpstr>Detailed Time Series Visualization Modes</vt:lpstr>
      <vt:lpstr>Selection Details Visualization Panel</vt:lpstr>
      <vt:lpstr>Segmented Time Series Visualization (Layers + Imagery)</vt:lpstr>
      <vt:lpstr>Waterfall Visualization (DNA Plot of a 3D Print)</vt:lpstr>
      <vt:lpstr>Case Study: Analysis of 3D Printer Build</vt:lpstr>
      <vt:lpstr>General Analysis Strategy Using Falcon</vt:lpstr>
      <vt:lpstr>Overview First</vt:lpstr>
      <vt:lpstr>Overview First</vt:lpstr>
      <vt:lpstr>Overview for Particular Variable (Electron Beam Current)</vt:lpstr>
      <vt:lpstr>Zoom and Filter</vt:lpstr>
      <vt:lpstr>More Detail, on Demand</vt:lpstr>
      <vt:lpstr>Identifying the Cause of the Outliers</vt:lpstr>
      <vt:lpstr>Discussion</vt:lpstr>
      <vt:lpstr>Other Applications (Network Flow Analysis)</vt:lpstr>
      <vt:lpstr>Conclusions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Steed, Chad A.</dc:creator>
  <cp:keywords/>
  <dc:description/>
  <cp:lastModifiedBy/>
  <cp:revision>1</cp:revision>
  <dcterms:created xsi:type="dcterms:W3CDTF">2019-03-05T14:56:01Z</dcterms:created>
  <dcterms:modified xsi:type="dcterms:W3CDTF">2019-03-07T15:45:10Z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